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1"/>
  </p:notesMasterIdLst>
  <p:sldIdLst>
    <p:sldId id="256" r:id="rId2"/>
    <p:sldId id="304" r:id="rId3"/>
    <p:sldId id="257" r:id="rId4"/>
    <p:sldId id="258" r:id="rId5"/>
    <p:sldId id="259" r:id="rId6"/>
    <p:sldId id="266" r:id="rId7"/>
    <p:sldId id="260" r:id="rId8"/>
    <p:sldId id="272" r:id="rId9"/>
    <p:sldId id="261" r:id="rId10"/>
    <p:sldId id="267" r:id="rId11"/>
    <p:sldId id="273" r:id="rId12"/>
    <p:sldId id="270" r:id="rId13"/>
    <p:sldId id="276" r:id="rId14"/>
    <p:sldId id="268" r:id="rId15"/>
    <p:sldId id="265" r:id="rId16"/>
    <p:sldId id="300" r:id="rId17"/>
    <p:sldId id="269" r:id="rId18"/>
    <p:sldId id="284" r:id="rId19"/>
    <p:sldId id="263" r:id="rId20"/>
    <p:sldId id="285" r:id="rId21"/>
    <p:sldId id="286" r:id="rId22"/>
    <p:sldId id="287" r:id="rId23"/>
    <p:sldId id="289" r:id="rId24"/>
    <p:sldId id="288" r:id="rId25"/>
    <p:sldId id="264" r:id="rId26"/>
    <p:sldId id="291" r:id="rId27"/>
    <p:sldId id="297" r:id="rId28"/>
    <p:sldId id="303" r:id="rId29"/>
    <p:sldId id="298" r:id="rId30"/>
    <p:sldId id="295" r:id="rId31"/>
    <p:sldId id="294" r:id="rId32"/>
    <p:sldId id="292" r:id="rId33"/>
    <p:sldId id="293" r:id="rId34"/>
    <p:sldId id="296" r:id="rId35"/>
    <p:sldId id="275" r:id="rId36"/>
    <p:sldId id="274" r:id="rId37"/>
    <p:sldId id="301" r:id="rId38"/>
    <p:sldId id="271" r:id="rId39"/>
    <p:sldId id="302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12" autoAdjust="0"/>
    <p:restoredTop sz="94629" autoAdjust="0"/>
  </p:normalViewPr>
  <p:slideViewPr>
    <p:cSldViewPr>
      <p:cViewPr varScale="1">
        <p:scale>
          <a:sx n="111" d="100"/>
          <a:sy n="111" d="100"/>
        </p:scale>
        <p:origin x="-163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ru-RU" sz="2000"/>
              <a:t>Анализ динамики собственных доходов  за  2018-2019 гг.</a:t>
            </a:r>
          </a:p>
        </c:rich>
      </c:tx>
      <c:layout/>
      <c:overlay val="0"/>
    </c:title>
    <c:autoTitleDeleted val="0"/>
    <c:view3D>
      <c:rotX val="40"/>
      <c:rotY val="6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Лист1!$A$18</c:f>
              <c:strCache>
                <c:ptCount val="1"/>
                <c:pt idx="0">
                  <c:v>Налог на доходы физических лиц</c:v>
                </c:pt>
              </c:strCache>
            </c:strRef>
          </c:tx>
          <c:invertIfNegative val="0"/>
          <c:cat>
            <c:strRef>
              <c:f>Лист1!$B$16:$C$17</c:f>
              <c:strCache>
                <c:ptCount val="2"/>
                <c:pt idx="0">
                  <c:v>Факт 2018</c:v>
                </c:pt>
                <c:pt idx="1">
                  <c:v>Факт 2019</c:v>
                </c:pt>
              </c:strCache>
            </c:strRef>
          </c:cat>
          <c:val>
            <c:numRef>
              <c:f>Лист1!$B$18:$C$18</c:f>
              <c:numCache>
                <c:formatCode>0.0</c:formatCode>
                <c:ptCount val="2"/>
                <c:pt idx="0">
                  <c:v>1795.1</c:v>
                </c:pt>
                <c:pt idx="1">
                  <c:v>1703</c:v>
                </c:pt>
              </c:numCache>
            </c:numRef>
          </c:val>
        </c:ser>
        <c:ser>
          <c:idx val="1"/>
          <c:order val="1"/>
          <c:tx>
            <c:strRef>
              <c:f>Лист1!$A$19</c:f>
              <c:strCache>
                <c:ptCount val="1"/>
                <c:pt idx="0">
                  <c:v>ЕСХН</c:v>
                </c:pt>
              </c:strCache>
            </c:strRef>
          </c:tx>
          <c:invertIfNegative val="0"/>
          <c:cat>
            <c:strRef>
              <c:f>Лист1!$B$16:$C$17</c:f>
              <c:strCache>
                <c:ptCount val="2"/>
                <c:pt idx="0">
                  <c:v>Факт 2018</c:v>
                </c:pt>
                <c:pt idx="1">
                  <c:v>Факт 2019</c:v>
                </c:pt>
              </c:strCache>
            </c:strRef>
          </c:cat>
          <c:val>
            <c:numRef>
              <c:f>Лист1!$B$19:$C$19</c:f>
              <c:numCache>
                <c:formatCode>0.0</c:formatCode>
                <c:ptCount val="2"/>
                <c:pt idx="0">
                  <c:v>585.20000000000005</c:v>
                </c:pt>
                <c:pt idx="1">
                  <c:v>576.29999999999995</c:v>
                </c:pt>
              </c:numCache>
            </c:numRef>
          </c:val>
        </c:ser>
        <c:ser>
          <c:idx val="2"/>
          <c:order val="2"/>
          <c:tx>
            <c:strRef>
              <c:f>Лист1!$A$20</c:f>
              <c:strCache>
                <c:ptCount val="1"/>
                <c:pt idx="0">
                  <c:v>Налог на имущество физических лиц</c:v>
                </c:pt>
              </c:strCache>
            </c:strRef>
          </c:tx>
          <c:invertIfNegative val="0"/>
          <c:cat>
            <c:strRef>
              <c:f>Лист1!$B$16:$C$17</c:f>
              <c:strCache>
                <c:ptCount val="2"/>
                <c:pt idx="0">
                  <c:v>Факт 2018</c:v>
                </c:pt>
                <c:pt idx="1">
                  <c:v>Факт 2019</c:v>
                </c:pt>
              </c:strCache>
            </c:strRef>
          </c:cat>
          <c:val>
            <c:numRef>
              <c:f>Лист1!$B$20:$C$20</c:f>
              <c:numCache>
                <c:formatCode>0.0</c:formatCode>
                <c:ptCount val="2"/>
                <c:pt idx="0">
                  <c:v>776.5</c:v>
                </c:pt>
                <c:pt idx="1">
                  <c:v>455.8</c:v>
                </c:pt>
              </c:numCache>
            </c:numRef>
          </c:val>
        </c:ser>
        <c:ser>
          <c:idx val="3"/>
          <c:order val="3"/>
          <c:tx>
            <c:strRef>
              <c:f>Лист1!$A$21</c:f>
              <c:strCache>
                <c:ptCount val="1"/>
                <c:pt idx="0">
                  <c:v>Земельный налог</c:v>
                </c:pt>
              </c:strCache>
            </c:strRef>
          </c:tx>
          <c:invertIfNegative val="0"/>
          <c:cat>
            <c:strRef>
              <c:f>Лист1!$B$16:$C$17</c:f>
              <c:strCache>
                <c:ptCount val="2"/>
                <c:pt idx="0">
                  <c:v>Факт 2018</c:v>
                </c:pt>
                <c:pt idx="1">
                  <c:v>Факт 2019</c:v>
                </c:pt>
              </c:strCache>
            </c:strRef>
          </c:cat>
          <c:val>
            <c:numRef>
              <c:f>Лист1!$B$21:$C$21</c:f>
              <c:numCache>
                <c:formatCode>0.0</c:formatCode>
                <c:ptCount val="2"/>
                <c:pt idx="0">
                  <c:v>3813.5</c:v>
                </c:pt>
                <c:pt idx="1">
                  <c:v>4084.1</c:v>
                </c:pt>
              </c:numCache>
            </c:numRef>
          </c:val>
        </c:ser>
        <c:ser>
          <c:idx val="4"/>
          <c:order val="4"/>
          <c:tx>
            <c:strRef>
              <c:f>Лист1!$A$22</c:f>
              <c:strCache>
                <c:ptCount val="1"/>
                <c:pt idx="0">
                  <c:v>Госпошлина</c:v>
                </c:pt>
              </c:strCache>
            </c:strRef>
          </c:tx>
          <c:invertIfNegative val="0"/>
          <c:cat>
            <c:strRef>
              <c:f>Лист1!$B$16:$C$17</c:f>
              <c:strCache>
                <c:ptCount val="2"/>
                <c:pt idx="0">
                  <c:v>Факт 2018</c:v>
                </c:pt>
                <c:pt idx="1">
                  <c:v>Факт 2019</c:v>
                </c:pt>
              </c:strCache>
            </c:strRef>
          </c:cat>
          <c:val>
            <c:numRef>
              <c:f>Лист1!$B$22:$C$22</c:f>
              <c:numCache>
                <c:formatCode>0.0</c:formatCode>
                <c:ptCount val="2"/>
                <c:pt idx="0">
                  <c:v>17.100000000000001</c:v>
                </c:pt>
                <c:pt idx="1">
                  <c:v>10.9</c:v>
                </c:pt>
              </c:numCache>
            </c:numRef>
          </c:val>
        </c:ser>
        <c:ser>
          <c:idx val="5"/>
          <c:order val="5"/>
          <c:tx>
            <c:strRef>
              <c:f>Лист1!$A$23</c:f>
              <c:strCache>
                <c:ptCount val="1"/>
                <c:pt idx="0">
                  <c:v>Аренда имущества </c:v>
                </c:pt>
              </c:strCache>
            </c:strRef>
          </c:tx>
          <c:invertIfNegative val="0"/>
          <c:cat>
            <c:strRef>
              <c:f>Лист1!$B$16:$C$17</c:f>
              <c:strCache>
                <c:ptCount val="2"/>
                <c:pt idx="0">
                  <c:v>Факт 2018</c:v>
                </c:pt>
                <c:pt idx="1">
                  <c:v>Факт 2019</c:v>
                </c:pt>
              </c:strCache>
            </c:strRef>
          </c:cat>
          <c:val>
            <c:numRef>
              <c:f>Лист1!$B$23:$C$23</c:f>
              <c:numCache>
                <c:formatCode>0.0</c:formatCode>
                <c:ptCount val="2"/>
                <c:pt idx="0">
                  <c:v>317.89999999999998</c:v>
                </c:pt>
                <c:pt idx="1">
                  <c:v>322</c:v>
                </c:pt>
              </c:numCache>
            </c:numRef>
          </c:val>
        </c:ser>
        <c:ser>
          <c:idx val="7"/>
          <c:order val="6"/>
          <c:tx>
            <c:strRef>
              <c:f>Лист1!$A$24</c:f>
              <c:strCache>
                <c:ptCount val="1"/>
                <c:pt idx="0">
                  <c:v>Перечисление части прибыли</c:v>
                </c:pt>
              </c:strCache>
            </c:strRef>
          </c:tx>
          <c:invertIfNegative val="0"/>
          <c:cat>
            <c:strRef>
              <c:f>Лист1!$B$16:$C$17</c:f>
              <c:strCache>
                <c:ptCount val="2"/>
                <c:pt idx="0">
                  <c:v>Факт 2018</c:v>
                </c:pt>
                <c:pt idx="1">
                  <c:v>Факт 2019</c:v>
                </c:pt>
              </c:strCache>
            </c:strRef>
          </c:cat>
          <c:val>
            <c:numRef>
              <c:f>Лист1!$B$24:$C$24</c:f>
              <c:numCache>
                <c:formatCode>0.0</c:formatCode>
                <c:ptCount val="2"/>
                <c:pt idx="0">
                  <c:v>7.6</c:v>
                </c:pt>
                <c:pt idx="1">
                  <c:v>7.7</c:v>
                </c:pt>
              </c:numCache>
            </c:numRef>
          </c:val>
        </c:ser>
        <c:ser>
          <c:idx val="6"/>
          <c:order val="7"/>
          <c:tx>
            <c:strRef>
              <c:f>Лист1!$A$25</c:f>
              <c:strCache>
                <c:ptCount val="1"/>
                <c:pt idx="0">
                  <c:v>Штрафы</c:v>
                </c:pt>
              </c:strCache>
            </c:strRef>
          </c:tx>
          <c:invertIfNegative val="0"/>
          <c:cat>
            <c:strRef>
              <c:f>Лист1!$B$16:$C$17</c:f>
              <c:strCache>
                <c:ptCount val="2"/>
                <c:pt idx="0">
                  <c:v>Факт 2018</c:v>
                </c:pt>
                <c:pt idx="1">
                  <c:v>Факт 2019</c:v>
                </c:pt>
              </c:strCache>
            </c:strRef>
          </c:cat>
          <c:val>
            <c:numRef>
              <c:f>Лист1!$B$25:$C$25</c:f>
              <c:numCache>
                <c:formatCode>0.0</c:formatCode>
                <c:ptCount val="2"/>
                <c:pt idx="0">
                  <c:v>19.7</c:v>
                </c:pt>
                <c:pt idx="1">
                  <c:v>86.7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8019712"/>
        <c:axId val="88021248"/>
        <c:axId val="0"/>
      </c:bar3DChart>
      <c:catAx>
        <c:axId val="88019712"/>
        <c:scaling>
          <c:orientation val="minMax"/>
        </c:scaling>
        <c:delete val="0"/>
        <c:axPos val="b"/>
        <c:minorGridlines/>
        <c:majorTickMark val="out"/>
        <c:minorTickMark val="none"/>
        <c:tickLblPos val="nextTo"/>
        <c:crossAx val="88021248"/>
        <c:crosses val="autoZero"/>
        <c:auto val="1"/>
        <c:lblAlgn val="ctr"/>
        <c:lblOffset val="100"/>
        <c:noMultiLvlLbl val="0"/>
      </c:catAx>
      <c:valAx>
        <c:axId val="8802124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сумма, тыс. руб.</a:t>
                </a:r>
              </a:p>
            </c:rich>
          </c:tx>
          <c:layout>
            <c:manualLayout>
              <c:xMode val="edge"/>
              <c:yMode val="edge"/>
              <c:x val="0.22550829962426761"/>
              <c:y val="0.21398235693869513"/>
            </c:manualLayout>
          </c:layout>
          <c:overlay val="0"/>
        </c:title>
        <c:numFmt formatCode="0.0" sourceLinked="1"/>
        <c:majorTickMark val="out"/>
        <c:minorTickMark val="none"/>
        <c:tickLblPos val="nextTo"/>
        <c:crossAx val="8801971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12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/>
            </a:pPr>
            <a:r>
              <a:rPr lang="ru-RU" sz="2400"/>
              <a:t>Структура собственных доходов в  2019 году </a:t>
            </a:r>
          </a:p>
        </c:rich>
      </c:tx>
      <c:layout>
        <c:manualLayout>
          <c:xMode val="edge"/>
          <c:yMode val="edge"/>
          <c:x val="0.14646696344084373"/>
          <c:y val="0"/>
        </c:manualLayout>
      </c:layout>
      <c:overlay val="0"/>
    </c:title>
    <c:autoTitleDeleted val="0"/>
    <c:view3D>
      <c:rotX val="20"/>
      <c:rotY val="18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-4.5608048993875765E-3"/>
                  <c:y val="4.572424259116170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6.9765383493729946E-2"/>
                  <c:y val="-1.114957962299735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8.0830271216097982E-2"/>
                  <c:y val="-7.477313488499959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6.1216681248177314E-2"/>
                  <c:y val="-6.814696038394618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0.1879634004082823"/>
                  <c:y val="-1.851104118163409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2.4591790609507145E-2"/>
                  <c:y val="3.523086244876363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1.2011811023622048E-2"/>
                  <c:y val="5.323402494113913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0.10698519976669583"/>
                  <c:y val="7.5059922105053566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.0%" sourceLinked="0"/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Лист1!$A$50:$A$57</c:f>
              <c:strCache>
                <c:ptCount val="8"/>
                <c:pt idx="0">
                  <c:v>Налог на доходы физических лиц</c:v>
                </c:pt>
                <c:pt idx="1">
                  <c:v>ЕСХН</c:v>
                </c:pt>
                <c:pt idx="2">
                  <c:v>Налог на имущество физических лиц</c:v>
                </c:pt>
                <c:pt idx="3">
                  <c:v>Земельный налог</c:v>
                </c:pt>
                <c:pt idx="4">
                  <c:v>Госпошлина</c:v>
                </c:pt>
                <c:pt idx="5">
                  <c:v>Аренда имущества </c:v>
                </c:pt>
                <c:pt idx="6">
                  <c:v>Перечисление части прибыли</c:v>
                </c:pt>
                <c:pt idx="7">
                  <c:v>Штрафы</c:v>
                </c:pt>
              </c:strCache>
            </c:strRef>
          </c:cat>
          <c:val>
            <c:numRef>
              <c:f>Лист1!$B$50:$B$57</c:f>
              <c:numCache>
                <c:formatCode>General</c:formatCode>
                <c:ptCount val="8"/>
                <c:pt idx="0">
                  <c:v>1703</c:v>
                </c:pt>
                <c:pt idx="1">
                  <c:v>576.29999999999995</c:v>
                </c:pt>
                <c:pt idx="2">
                  <c:v>455.8</c:v>
                </c:pt>
                <c:pt idx="3">
                  <c:v>4084.1</c:v>
                </c:pt>
                <c:pt idx="4">
                  <c:v>10.9</c:v>
                </c:pt>
                <c:pt idx="5">
                  <c:v>322</c:v>
                </c:pt>
                <c:pt idx="6">
                  <c:v>7.7</c:v>
                </c:pt>
                <c:pt idx="7">
                  <c:v>86.7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3.1825007949308315E-2"/>
          <c:y val="0.82025462631193158"/>
          <c:w val="0.95116477107028286"/>
          <c:h val="0.1695359706976737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Инвестиционная деятельность</a:t>
            </a:r>
            <a:r>
              <a:rPr lang="ru-RU" sz="240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 </a:t>
            </a:r>
            <a:r>
              <a:rPr lang="ru-RU" sz="24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1"/>
    </c:title>
    <c:autoTitleDeleted val="0"/>
    <c:view3D>
      <c:rotX val="30"/>
      <c:rotY val="21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2485939257592812E-2"/>
          <c:y val="0.10831660858588928"/>
          <c:w val="0.88978509265289207"/>
          <c:h val="0.48691541489635981"/>
        </c:manualLayout>
      </c:layout>
      <c:pie3DChart>
        <c:varyColors val="1"/>
        <c:ser>
          <c:idx val="0"/>
          <c:order val="0"/>
          <c:explosion val="21"/>
          <c:dLbls>
            <c:dLbl>
              <c:idx val="0"/>
              <c:layout>
                <c:manualLayout>
                  <c:x val="-7.0823710546574284E-2"/>
                  <c:y val="-5.0457263988630827E-3"/>
                </c:manualLayout>
              </c:layout>
              <c:tx>
                <c:rich>
                  <a:bodyPr/>
                  <a:lstStyle/>
                  <a:p>
                    <a:r>
                      <a: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73,7</a:t>
                    </a:r>
                    <a:r>
                      <a:rPr lang="ru-RU" sz="14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млн. руб.</a:t>
                    </a:r>
                    <a:endParaRPr lang="en-US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5397671134063232E-3"/>
                  <c:y val="3.1550303645899953E-2"/>
                </c:manualLayout>
              </c:layout>
              <c:tx>
                <c:rich>
                  <a:bodyPr/>
                  <a:lstStyle/>
                  <a:p>
                    <a:r>
                      <a: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24,3</a:t>
                    </a:r>
                    <a:r>
                      <a:rPr lang="ru-RU" sz="14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млн. руб.</a:t>
                    </a:r>
                    <a:endParaRPr lang="en-US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5396458814472672"/>
                  <c:y val="7.5685895982945317E-3"/>
                </c:manualLayout>
              </c:layout>
              <c:tx>
                <c:rich>
                  <a:bodyPr/>
                  <a:lstStyle/>
                  <a:p>
                    <a:r>
                      <a: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1,4</a:t>
                    </a:r>
                    <a:r>
                      <a:rPr lang="ru-RU" sz="14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млн. руб.</a:t>
                    </a:r>
                    <a:endParaRPr lang="en-US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6.4665248252744389E-2"/>
                  <c:y val="1.7659843745375166E-2"/>
                </c:manualLayout>
              </c:layout>
              <c:tx>
                <c:rich>
                  <a:bodyPr/>
                  <a:lstStyle/>
                  <a:p>
                    <a:r>
                      <a: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15,0</a:t>
                    </a:r>
                    <a:r>
                      <a:rPr lang="ru-RU" sz="14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млн. руб.</a:t>
                    </a:r>
                    <a:endParaRPr lang="en-US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6.4665127020785224E-2"/>
                  <c:y val="-7.5685895982946236E-3"/>
                </c:manualLayout>
              </c:layout>
              <c:tx>
                <c:rich>
                  <a:bodyPr/>
                  <a:lstStyle/>
                  <a:p>
                    <a:pPr>
                      <a:defRPr sz="1400"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0,80</a:t>
                    </a:r>
                    <a:r>
                      <a:rPr lang="ru-RU" sz="14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млн. руб. </a:t>
                    </a:r>
                    <a:endParaRPr lang="en-US"/>
                  </a:p>
                </c:rich>
              </c:tx>
              <c:numFmt formatCode="#,##0.00" sourceLinked="0"/>
              <c:spPr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Лист1!$A$89:$A$93</c:f>
              <c:strCache>
                <c:ptCount val="5"/>
                <c:pt idx="0">
                  <c:v>Сельское хозяйство  (приобретение техники и сельхозинвентаря)</c:v>
                </c:pt>
                <c:pt idx="1">
                  <c:v>Образование (реконструкция объекта незавершенного строительства школы-детский сад в х. Яново-Грушевский)</c:v>
                </c:pt>
                <c:pt idx="2">
                  <c:v>Промышленность (приобретение техники ООО "РЗУП")</c:v>
                </c:pt>
                <c:pt idx="3">
                  <c:v>Торговля и услуги (строительство торгового центра )</c:v>
                </c:pt>
                <c:pt idx="4">
                  <c:v>Реконструкция оборудования аналогового телевидения на цифровое в сл. Красюковской и х. Яново-Грушевский</c:v>
                </c:pt>
              </c:strCache>
            </c:strRef>
          </c:cat>
          <c:val>
            <c:numRef>
              <c:f>Лист1!$B$89:$B$93</c:f>
              <c:numCache>
                <c:formatCode>0.0</c:formatCode>
                <c:ptCount val="5"/>
                <c:pt idx="0">
                  <c:v>73.7</c:v>
                </c:pt>
                <c:pt idx="1">
                  <c:v>24.3</c:v>
                </c:pt>
                <c:pt idx="2">
                  <c:v>1.4</c:v>
                </c:pt>
                <c:pt idx="3">
                  <c:v>15</c:v>
                </c:pt>
                <c:pt idx="4">
                  <c:v>0.8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0"/>
          <c:y val="0.7237956651170907"/>
          <c:w val="1"/>
          <c:h val="0.24178626617244547"/>
        </c:manualLayout>
      </c:layout>
      <c:overlay val="0"/>
      <c:txPr>
        <a:bodyPr/>
        <a:lstStyle/>
        <a:p>
          <a:pPr rtl="0">
            <a:defRPr sz="14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2800"/>
              <a:t>Исполнение</a:t>
            </a:r>
            <a:r>
              <a:rPr lang="ru-RU" sz="2800" baseline="0"/>
              <a:t> бюджета </a:t>
            </a:r>
            <a:r>
              <a:rPr lang="ru-RU" sz="2800"/>
              <a:t>в  2019 году </a:t>
            </a:r>
          </a:p>
        </c:rich>
      </c:tx>
      <c:layout/>
      <c:overlay val="0"/>
    </c:title>
    <c:autoTitleDeleted val="0"/>
    <c:view3D>
      <c:rotX val="10"/>
      <c:rotY val="0"/>
      <c:rAngAx val="0"/>
      <c:perspective val="1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1707006601080175E-2"/>
          <c:y val="0.15375387065380872"/>
          <c:w val="0.92056397107405452"/>
          <c:h val="0.5360910749441891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Лист1!$A$120</c:f>
              <c:strCache>
                <c:ptCount val="1"/>
                <c:pt idx="0">
                  <c:v>расходы на содержание органов местного самоуправления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39645881447267E-3"/>
                  <c:y val="-1.19850187265917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Лист1!$B$120</c:f>
              <c:numCache>
                <c:formatCode>_-* #,##0.0_р_._-;\-* #,##0.0_р_._-;_-* "-"??_р_._-;_-@_-</c:formatCode>
                <c:ptCount val="1"/>
                <c:pt idx="0">
                  <c:v>7282</c:v>
                </c:pt>
              </c:numCache>
            </c:numRef>
          </c:val>
        </c:ser>
        <c:ser>
          <c:idx val="1"/>
          <c:order val="1"/>
          <c:tx>
            <c:strRef>
              <c:f>Лист1!$A$121</c:f>
              <c:strCache>
                <c:ptCount val="1"/>
                <c:pt idx="0">
                  <c:v>расходы на содержание инспектора ВУС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7.6982294072363636E-3"/>
                  <c:y val="-2.69662921348314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Лист1!$B$121</c:f>
              <c:numCache>
                <c:formatCode>_-* #,##0.0_р_._-;\-* #,##0.0_р_._-;_-* "-"??_р_._-;_-@_-</c:formatCode>
                <c:ptCount val="1"/>
                <c:pt idx="0">
                  <c:v>208.2</c:v>
                </c:pt>
              </c:numCache>
            </c:numRef>
          </c:val>
        </c:ser>
        <c:ser>
          <c:idx val="2"/>
          <c:order val="2"/>
          <c:tx>
            <c:strRef>
              <c:f>Лист1!$A$122</c:f>
              <c:strCache>
                <c:ptCount val="1"/>
                <c:pt idx="0">
                  <c:v>обеспечение пожарной безопасности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39645881447267E-3"/>
                  <c:y val="-3.59550561797752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Лист1!$B$122</c:f>
              <c:numCache>
                <c:formatCode>_-* #,##0.0_р_._-;\-* #,##0.0_р_._-;_-* "-"??_р_._-;_-@_-</c:formatCode>
                <c:ptCount val="1"/>
                <c:pt idx="0">
                  <c:v>26.9</c:v>
                </c:pt>
              </c:numCache>
            </c:numRef>
          </c:val>
        </c:ser>
        <c:ser>
          <c:idx val="3"/>
          <c:order val="3"/>
          <c:tx>
            <c:strRef>
              <c:f>Лист1!$A$123</c:f>
              <c:strCache>
                <c:ptCount val="1"/>
                <c:pt idx="0">
                  <c:v>водное хозяйство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6.1585835257890681E-3"/>
                  <c:y val="-3.29588014981273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Лист1!$B$123</c:f>
              <c:numCache>
                <c:formatCode>_-* #,##0.0_р_._-;\-* #,##0.0_р_._-;_-* "-"??_р_._-;_-@_-</c:formatCode>
                <c:ptCount val="1"/>
                <c:pt idx="0">
                  <c:v>20</c:v>
                </c:pt>
              </c:numCache>
            </c:numRef>
          </c:val>
        </c:ser>
        <c:ser>
          <c:idx val="4"/>
          <c:order val="4"/>
          <c:tx>
            <c:strRef>
              <c:f>Лист1!$A$124</c:f>
              <c:strCache>
                <c:ptCount val="1"/>
                <c:pt idx="0">
                  <c:v>содержание автомобильных дорог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0792917628945341E-3"/>
                  <c:y val="-2.69662921348314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Лист1!$B$124</c:f>
              <c:numCache>
                <c:formatCode>_-* #,##0.0_р_._-;\-* #,##0.0_р_._-;_-* "-"??_р_._-;_-@_-</c:formatCode>
                <c:ptCount val="1"/>
                <c:pt idx="0">
                  <c:v>4090.9</c:v>
                </c:pt>
              </c:numCache>
            </c:numRef>
          </c:val>
        </c:ser>
        <c:ser>
          <c:idx val="5"/>
          <c:order val="5"/>
          <c:tx>
            <c:strRef>
              <c:f>Лист1!$A$125</c:f>
              <c:strCache>
                <c:ptCount val="1"/>
                <c:pt idx="0">
                  <c:v>услуги по оценке муниципального имущества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-3.29588014981273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Лист1!$B$125</c:f>
              <c:numCache>
                <c:formatCode>_-* #,##0.0_р_._-;\-* #,##0.0_р_._-;_-* "-"??_р_._-;_-@_-</c:formatCode>
                <c:ptCount val="1"/>
                <c:pt idx="0">
                  <c:v>25.9</c:v>
                </c:pt>
              </c:numCache>
            </c:numRef>
          </c:val>
        </c:ser>
        <c:ser>
          <c:idx val="6"/>
          <c:order val="6"/>
          <c:tx>
            <c:strRef>
              <c:f>Лист1!$A$126</c:f>
              <c:strCache>
                <c:ptCount val="1"/>
                <c:pt idx="0">
                  <c:v>жилищно-коммунальное хозяйство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5.6453030169511289E-17"/>
                  <c:y val="-5.99250936329588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Лист1!$B$126</c:f>
              <c:numCache>
                <c:formatCode>_-* #,##0.0_р_._-;\-* #,##0.0_р_._-;_-* "-"??_р_._-;_-@_-</c:formatCode>
                <c:ptCount val="1"/>
                <c:pt idx="0">
                  <c:v>7149.3</c:v>
                </c:pt>
              </c:numCache>
            </c:numRef>
          </c:val>
        </c:ser>
        <c:ser>
          <c:idx val="7"/>
          <c:order val="7"/>
          <c:tx>
            <c:strRef>
              <c:f>Лист1!$A$127</c:f>
              <c:strCache>
                <c:ptCount val="1"/>
                <c:pt idx="0">
                  <c:v>благоустройство территории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7.6982294072363358E-3"/>
                  <c:y val="-8.9887640449438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Лист1!$B$127</c:f>
              <c:numCache>
                <c:formatCode>_-* #,##0.0_р_._-;\-* #,##0.0_р_._-;_-* "-"??_р_._-;_-@_-</c:formatCode>
                <c:ptCount val="1"/>
                <c:pt idx="0">
                  <c:v>4870</c:v>
                </c:pt>
              </c:numCache>
            </c:numRef>
          </c:val>
        </c:ser>
        <c:ser>
          <c:idx val="8"/>
          <c:order val="8"/>
          <c:tx>
            <c:strRef>
              <c:f>Лист1!$A$128</c:f>
              <c:strCache>
                <c:ptCount val="1"/>
                <c:pt idx="0">
                  <c:v>образование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39645881447267E-3"/>
                  <c:y val="-3.29588014981273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Лист1!$B$128</c:f>
              <c:numCache>
                <c:formatCode>_-* #,##0.0_р_._-;\-* #,##0.0_р_._-;_-* "-"??_р_._-;_-@_-</c:formatCode>
                <c:ptCount val="1"/>
                <c:pt idx="0">
                  <c:v>24.5</c:v>
                </c:pt>
              </c:numCache>
            </c:numRef>
          </c:val>
        </c:ser>
        <c:ser>
          <c:idx val="9"/>
          <c:order val="9"/>
          <c:tx>
            <c:strRef>
              <c:f>Лист1!$A$129</c:f>
              <c:strCache>
                <c:ptCount val="1"/>
                <c:pt idx="0">
                  <c:v>молодежная политика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4.6189376443418013E-3"/>
                  <c:y val="-3.59550561797752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Лист1!$B$129</c:f>
              <c:numCache>
                <c:formatCode>_-* #,##0.0_р_._-;\-* #,##0.0_р_._-;_-* "-"??_р_._-;_-@_-</c:formatCode>
                <c:ptCount val="1"/>
                <c:pt idx="0">
                  <c:v>12.6</c:v>
                </c:pt>
              </c:numCache>
            </c:numRef>
          </c:val>
        </c:ser>
        <c:ser>
          <c:idx val="10"/>
          <c:order val="10"/>
          <c:tx>
            <c:strRef>
              <c:f>Лист1!$A$130</c:f>
              <c:strCache>
                <c:ptCount val="1"/>
                <c:pt idx="0">
                  <c:v>культура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3727928729674894E-3"/>
                  <c:y val="-6.53219713107961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Лист1!$B$130</c:f>
              <c:numCache>
                <c:formatCode>_-* #,##0.0_р_._-;\-* #,##0.0_р_._-;_-* "-"??_р_._-;_-@_-</c:formatCode>
                <c:ptCount val="1"/>
                <c:pt idx="0">
                  <c:v>7816.2</c:v>
                </c:pt>
              </c:numCache>
            </c:numRef>
          </c:val>
        </c:ser>
        <c:ser>
          <c:idx val="11"/>
          <c:order val="11"/>
          <c:tx>
            <c:strRef>
              <c:f>Лист1!$A$131</c:f>
              <c:strCache>
                <c:ptCount val="1"/>
                <c:pt idx="0">
                  <c:v>социальная политика (доплаты к пенсиям муниципальных служащих)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-2.6966292134831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Лист1!$B$131</c:f>
              <c:numCache>
                <c:formatCode>_-* #,##0.0_р_._-;\-* #,##0.0_р_._-;_-* "-"??_р_._-;_-@_-</c:formatCode>
                <c:ptCount val="1"/>
                <c:pt idx="0">
                  <c:v>310.39999999999998</c:v>
                </c:pt>
              </c:numCache>
            </c:numRef>
          </c:val>
        </c:ser>
        <c:ser>
          <c:idx val="12"/>
          <c:order val="12"/>
          <c:tx>
            <c:strRef>
              <c:f>Лист1!$A$132</c:f>
              <c:strCache>
                <c:ptCount val="1"/>
                <c:pt idx="0">
                  <c:v>приобретение спортивного инвентаря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4.6189376443416886E-3"/>
                  <c:y val="-3.29588014981272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Лист1!$B$132</c:f>
              <c:numCache>
                <c:formatCode>_-* #,##0.0_р_._-;\-* #,##0.0_р_._-;_-* "-"??_р_._-;_-@_-</c:formatCode>
                <c:ptCount val="1"/>
                <c:pt idx="0">
                  <c:v>74.3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cylinder"/>
        <c:axId val="121399168"/>
        <c:axId val="121400704"/>
        <c:axId val="0"/>
      </c:bar3DChart>
      <c:catAx>
        <c:axId val="121399168"/>
        <c:scaling>
          <c:orientation val="minMax"/>
        </c:scaling>
        <c:delete val="1"/>
        <c:axPos val="b"/>
        <c:majorTickMark val="out"/>
        <c:minorTickMark val="none"/>
        <c:tickLblPos val="nextTo"/>
        <c:crossAx val="121400704"/>
        <c:crosses val="autoZero"/>
        <c:auto val="1"/>
        <c:lblAlgn val="ctr"/>
        <c:lblOffset val="100"/>
        <c:noMultiLvlLbl val="0"/>
      </c:catAx>
      <c:valAx>
        <c:axId val="121400704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суммы, тыс. руб.</a:t>
                </a:r>
              </a:p>
            </c:rich>
          </c:tx>
          <c:layout>
            <c:manualLayout>
              <c:xMode val="edge"/>
              <c:yMode val="edge"/>
              <c:x val="5.8324563836865224E-3"/>
              <c:y val="0.26402677892216003"/>
            </c:manualLayout>
          </c:layout>
          <c:overlay val="0"/>
        </c:title>
        <c:numFmt formatCode="_-* #,##0.0_р_._-;\-* #,##0.0_р_._-;_-* &quot;-&quot;??_р_._-;_-@_-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2139916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"/>
          <c:y val="0.72790570044784131"/>
          <c:w val="1"/>
          <c:h val="0.25411687009345846"/>
        </c:manualLayout>
      </c:layout>
      <c:overlay val="0"/>
      <c:txPr>
        <a:bodyPr/>
        <a:lstStyle/>
        <a:p>
          <a:pPr>
            <a:defRPr sz="11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7A102F-B566-4C18-AC4B-B1FB75662D41}" type="datetimeFigureOut">
              <a:rPr lang="ru-RU" smtClean="0"/>
              <a:t>10.02.2020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9C2BD1-9B47-472E-94CF-919109E229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422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9C2BD1-9B47-472E-94CF-919109E229E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576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4.jpeg"/><Relationship Id="rId7" Type="http://schemas.microsoft.com/office/2007/relationships/hdphoto" Target="../media/hdphoto4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jpeg"/><Relationship Id="rId5" Type="http://schemas.microsoft.com/office/2007/relationships/hdphoto" Target="../media/hdphoto3.wdp"/><Relationship Id="rId10" Type="http://schemas.microsoft.com/office/2007/relationships/hdphoto" Target="../media/hdphoto5.wdp"/><Relationship Id="rId4" Type="http://schemas.openxmlformats.org/officeDocument/2006/relationships/image" Target="../media/image25.jpeg"/><Relationship Id="rId9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836712"/>
            <a:ext cx="7776864" cy="5112568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>
                <a:effectLst/>
                <a:latin typeface="Times New Roman" pitchFamily="18" charset="0"/>
                <a:cs typeface="Times New Roman" pitchFamily="18" charset="0"/>
              </a:rPr>
              <a:t>Отчет Главы Администрации Красюковского сельского поселения об итогах работы за </a:t>
            </a:r>
            <a:r>
              <a:rPr lang="ru-RU" dirty="0" smtClean="0">
                <a:effectLst/>
                <a:latin typeface="Times New Roman" pitchFamily="18" charset="0"/>
                <a:cs typeface="Times New Roman" pitchFamily="18" charset="0"/>
              </a:rPr>
              <a:t>2019год</a:t>
            </a:r>
            <a:endParaRPr lang="ru-RU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45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200800" cy="136815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effectLst/>
                <a:latin typeface="Times New Roman" pitchFamily="18" charset="0"/>
                <a:cs typeface="Times New Roman" pitchFamily="18" charset="0"/>
              </a:rPr>
              <a:t>Работа с налогоплательщиками</a:t>
            </a:r>
            <a:endParaRPr lang="ru-RU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User1\Desktop\E__Для-печати_1-декабря.pn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44824"/>
            <a:ext cx="6336704" cy="432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1\Desktop\IMG_20190530_10323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0" t="11644" r="380" b="1998"/>
          <a:stretch/>
        </p:blipFill>
        <p:spPr bwMode="auto">
          <a:xfrm>
            <a:off x="179512" y="3645024"/>
            <a:ext cx="2592288" cy="298185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439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8667019"/>
              </p:ext>
            </p:extLst>
          </p:nvPr>
        </p:nvGraphicFramePr>
        <p:xfrm>
          <a:off x="251520" y="476672"/>
          <a:ext cx="8712967" cy="58326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3367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8496944" cy="2808313"/>
          </a:xfrm>
        </p:spPr>
        <p:txBody>
          <a:bodyPr>
            <a:normAutofit lnSpcReduction="10000"/>
          </a:bodyPr>
          <a:lstStyle/>
          <a:p>
            <a:pPr marL="45720" indent="0" algn="just"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Инициативы граждан в 2019 году: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Установка  детской  площадки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переулке Южном сл. Красюковской (Отв.  Губанова Виктория Владимировна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pPr marL="45720" indent="0" algn="just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Строительство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водопровода по улицам ул. Лесная и ул. Луговая( отв.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Вифлянцев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Сергей Семенович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45720" indent="0" algn="just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Отсыпка  дороги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улице Горная х.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Яново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-Грушевский – (отв. Егоров Эдгар Валентинович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45720" indent="0" algn="just">
              <a:buNone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Установка  детской  площадки на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пересечении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Красюкова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ул. Береговая  (Отв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Баскакова Светлана </a:t>
            </a:r>
            <a:r>
              <a:rPr lang="ru-RU" sz="1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Ривкатовна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pPr marL="45720" indent="0" algn="just">
              <a:buNone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Отсыпка  дороги по улице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Новая  сл. Красюковская –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(отв. Остапенко Марина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Леонасовна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Установка ограждений детский площадок и проведение субботников</a:t>
            </a:r>
          </a:p>
          <a:p>
            <a:pPr marL="45720" indent="0" algn="just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Обустройство дорожки от криницы до ул. Школьной сл. Красюковская</a:t>
            </a:r>
          </a:p>
          <a:p>
            <a:pPr marL="388620" indent="-342900" algn="just">
              <a:buAutoNum type="arabicPeriod" startAt="6"/>
            </a:pPr>
            <a:endParaRPr lang="ru-RU" sz="16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Валя\Downloads\площадка 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284984"/>
            <a:ext cx="4680520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Валя\Desktop\IMG-20200205-WA001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26" b="19998"/>
          <a:stretch/>
        </p:blipFill>
        <p:spPr bwMode="auto">
          <a:xfrm>
            <a:off x="5076056" y="3113388"/>
            <a:ext cx="3600399" cy="32216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313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аля\Desktop\Без назван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67" y="10245"/>
            <a:ext cx="5239021" cy="27896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Валя\Desktop\дет.комп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73016"/>
            <a:ext cx="4489450" cy="31800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Валя\Desktop\Без названия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769" y="2276872"/>
            <a:ext cx="4248472" cy="213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179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User1\Desktop\_20170729_19473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51" t="7902" r="18990"/>
          <a:stretch/>
        </p:blipFill>
        <p:spPr bwMode="auto">
          <a:xfrm>
            <a:off x="190050" y="3284983"/>
            <a:ext cx="2725766" cy="34190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1\Desktop\img-20190426-wa000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445"/>
          <a:stretch/>
        </p:blipFill>
        <p:spPr bwMode="auto">
          <a:xfrm>
            <a:off x="6012160" y="741542"/>
            <a:ext cx="2520280" cy="31195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User1\Desktop\IMG_20190515_0943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175" y="2073659"/>
            <a:ext cx="2877633" cy="28776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Валя\Desktop\IMG-20200205-WA001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97"/>
          <a:stretch/>
        </p:blipFill>
        <p:spPr bwMode="auto">
          <a:xfrm>
            <a:off x="611560" y="802107"/>
            <a:ext cx="3278109" cy="30722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Валя\Desktop\IMG-20200205-WA001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573" y="3789040"/>
            <a:ext cx="3859891" cy="28858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791579" y="10019"/>
            <a:ext cx="7416824" cy="792088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4400" dirty="0" smtClean="0">
                <a:effectLst/>
                <a:latin typeface="Times New Roman" pitchFamily="18" charset="0"/>
                <a:cs typeface="Times New Roman" pitchFamily="18" charset="0"/>
              </a:rPr>
              <a:t>«Благоустройство»</a:t>
            </a:r>
            <a:endParaRPr lang="ru-RU" sz="44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73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1\Desktop\phoca_thumb_l_DSC_03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2"/>
          <a:stretch/>
        </p:blipFill>
        <p:spPr bwMode="auto">
          <a:xfrm>
            <a:off x="79910" y="3543881"/>
            <a:ext cx="3275136" cy="2448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1\Desktop\6(107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32" b="37833"/>
          <a:stretch/>
        </p:blipFill>
        <p:spPr bwMode="auto">
          <a:xfrm>
            <a:off x="6075962" y="3840146"/>
            <a:ext cx="3068038" cy="21346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User1\Desktop\ОБМЕН\СазоноваЮВ\отчт главы 2019 год\фотки знака\IMG_20200205_10311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85" t="6865" r="6348" b="9505"/>
          <a:stretch/>
        </p:blipFill>
        <p:spPr bwMode="auto">
          <a:xfrm>
            <a:off x="6104915" y="536651"/>
            <a:ext cx="2738512" cy="29848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User1\Desktop\ОБМЕН\СазоноваЮВ\отчт главы 2019 год\фотки знака\IMG_20200205_10320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8237"/>
          <a:stretch/>
        </p:blipFill>
        <p:spPr bwMode="auto">
          <a:xfrm>
            <a:off x="165963" y="522035"/>
            <a:ext cx="3109053" cy="25991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1\Desktop\11(59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432" y="3043612"/>
            <a:ext cx="2595044" cy="30879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User1\Desktop\image003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450" y="789120"/>
            <a:ext cx="2754825" cy="20650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592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3058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Субботники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3" name="Рисунок 2" descr="IMG-20190412-WA00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074" y="2000240"/>
            <a:ext cx="2683396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20190413_10253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1928802"/>
            <a:ext cx="2541986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20190506_14053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6050" y="2000240"/>
            <a:ext cx="3262336" cy="3857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7066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0825" y="260648"/>
            <a:ext cx="76075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Пожарная безопасность»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\\Asbp\обмен\СазоноваЮВ\отчт главы 2019 год\Новая папка\IMG-20190425-WA0006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41" y="1412776"/>
            <a:ext cx="6434380" cy="48257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Валя\Desktop\unname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3" t="9718" r="8118" b="8295"/>
          <a:stretch/>
        </p:blipFill>
        <p:spPr bwMode="auto">
          <a:xfrm>
            <a:off x="6228184" y="1692054"/>
            <a:ext cx="2685807" cy="26010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Валя\Desktop\DSCN2305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221088"/>
            <a:ext cx="3960440" cy="24790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596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305800" cy="1143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Командно-штабные учения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3" name="Рисунок 2" descr="2(420).jpg"/>
          <p:cNvPicPr>
            <a:picLocks noChangeAspect="1"/>
          </p:cNvPicPr>
          <p:nvPr/>
        </p:nvPicPr>
        <p:blipFill>
          <a:blip r:embed="rId2"/>
          <a:srcRect t="23958" r="18087" b="21875"/>
          <a:stretch>
            <a:fillRect/>
          </a:stretch>
        </p:blipFill>
        <p:spPr>
          <a:xfrm>
            <a:off x="215688" y="985467"/>
            <a:ext cx="3132175" cy="2758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3(304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9867" y="1340768"/>
            <a:ext cx="2524153" cy="4996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4(198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748" y="4214818"/>
            <a:ext cx="2858777" cy="2138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191219_081833.jpg"/>
          <p:cNvPicPr>
            <a:picLocks noChangeAspect="1"/>
          </p:cNvPicPr>
          <p:nvPr/>
        </p:nvPicPr>
        <p:blipFill>
          <a:blip r:embed="rId5"/>
          <a:srcRect t="30209" b="19791"/>
          <a:stretch>
            <a:fillRect/>
          </a:stretch>
        </p:blipFill>
        <p:spPr>
          <a:xfrm>
            <a:off x="3016525" y="2174240"/>
            <a:ext cx="3213342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0652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7992888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«Обеспечение качественными жилищно-коммунальными услугами населения» </a:t>
            </a:r>
          </a:p>
        </p:txBody>
      </p:sp>
      <p:pic>
        <p:nvPicPr>
          <p:cNvPr id="5123" name="Picture 3" descr="C:\Users\Валя\Desktop\отчт главы 2019 год\фотки\техника\IMG_20200205_075314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280400" cy="5175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44515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427984" y="1124744"/>
            <a:ext cx="4608512" cy="4896544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Административное деление: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-слобода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Красюковская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4572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хутор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Аюта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хутор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хутор Миллеров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посёлок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Новоперсиановка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хутор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Сусол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хутор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Яново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-Грушевский</a:t>
            </a:r>
          </a:p>
          <a:p>
            <a:pPr marL="4572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домовладений –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2778 ед.</a:t>
            </a:r>
          </a:p>
          <a:p>
            <a:pPr marL="4572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поселения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23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254 га</a:t>
            </a:r>
          </a:p>
          <a:p>
            <a:pPr marL="4572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данным  статистики составляет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6436 чел.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1026" name="Picture 2" descr="C:\Users\0B62~1\AppData\Local\Temp\Rar$DIa0.403\гп Красюковское с.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4191981" cy="422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 txBox="1">
            <a:spLocks/>
          </p:cNvSpPr>
          <p:nvPr/>
        </p:nvSpPr>
        <p:spPr>
          <a:xfrm>
            <a:off x="251520" y="404664"/>
            <a:ext cx="8784976" cy="122413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Красюковское сельское поселение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053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04088"/>
            <a:ext cx="9144000" cy="114300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ЮНАРМИЯ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МБОУ СОШ №62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3" name="Рисунок 2" descr="IMG_3649.jpg"/>
          <p:cNvPicPr>
            <a:picLocks noChangeAspect="1"/>
          </p:cNvPicPr>
          <p:nvPr/>
        </p:nvPicPr>
        <p:blipFill>
          <a:blip r:embed="rId2"/>
          <a:srcRect t="19444" b="29167"/>
          <a:stretch>
            <a:fillRect/>
          </a:stretch>
        </p:blipFill>
        <p:spPr>
          <a:xfrm>
            <a:off x="142844" y="2071678"/>
            <a:ext cx="3857652" cy="400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GOIT525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34" y="2071678"/>
            <a:ext cx="4857784" cy="3957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0932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inCollage_20190512_1353301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8137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nCollage_20190512_0126492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37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nCollage_20190512_0038479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69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3058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Экологические акции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3" name="Рисунок 2" descr="3(29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857364"/>
            <a:ext cx="4643470" cy="4643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IMG_20190815_095022_resized_20190816_082234625.jpg"/>
          <p:cNvPicPr>
            <a:picLocks noChangeAspect="1"/>
          </p:cNvPicPr>
          <p:nvPr/>
        </p:nvPicPr>
        <p:blipFill>
          <a:blip r:embed="rId3">
            <a:lum bright="20000"/>
          </a:blip>
          <a:srcRect t="16000" b="11999"/>
          <a:stretch>
            <a:fillRect/>
          </a:stretch>
        </p:blipFill>
        <p:spPr>
          <a:xfrm>
            <a:off x="5500694" y="1928802"/>
            <a:ext cx="3214710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20190815_092450_resized_20190816_08223717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9256" y="4572008"/>
            <a:ext cx="3524258" cy="2053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2695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68952" cy="100811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effectLst/>
                <a:latin typeface="Times New Roman" pitchFamily="18" charset="0"/>
                <a:cs typeface="Times New Roman" pitchFamily="18" charset="0"/>
              </a:rPr>
              <a:t>Развитие культуры»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Валя\Desktop\отчт главы 2019 год\котел от глазковой\IMG_20200204_15072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887" y="1612742"/>
            <a:ext cx="3240360" cy="2430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User1\Desktop\6(10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30" y="1628800"/>
            <a:ext cx="3600400" cy="23978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1\Desktop\1(459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074149"/>
            <a:ext cx="3522042" cy="26431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1\Desktop\1(506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35601"/>
            <a:ext cx="3784204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User1\Desktop\4(137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356138"/>
            <a:ext cx="2078037" cy="1558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024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Акция «Собери ребенка в школу»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Содержимое 6" descr="3(273)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539552" y="1700808"/>
            <a:ext cx="2853749" cy="44338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Содержимое 7" descr="6(92).jpg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4064459" y="2132856"/>
            <a:ext cx="4395973" cy="357069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59433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692696"/>
            <a:ext cx="7056784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Доска почета</a:t>
            </a:r>
            <a:endParaRPr lang="ru-RU" dirty="0"/>
          </a:p>
        </p:txBody>
      </p:sp>
      <p:pic>
        <p:nvPicPr>
          <p:cNvPr id="6" name="Содержимое 4" descr="20190704_134720(1)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79512" y="1988840"/>
            <a:ext cx="4224470" cy="3168352"/>
          </a:xfrm>
          <a:prstGeom prst="roundRect">
            <a:avLst>
              <a:gd name="adj" fmla="val 7693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Содержимое 5" descr="4(158).jpg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4571999" y="1916832"/>
            <a:ext cx="4320481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1302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784976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>
                <a:effectLst/>
              </a:rPr>
              <a:t>Встреча Главы Администрации Октябрьского района с молодежью</a:t>
            </a:r>
            <a:endParaRPr lang="ru-RU" sz="3600" dirty="0">
              <a:effectLst/>
            </a:endParaRPr>
          </a:p>
        </p:txBody>
      </p:sp>
      <p:pic>
        <p:nvPicPr>
          <p:cNvPr id="1026" name="Picture 2" descr="G:\презентация отчет\встреча с молодежью\1-1(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88840"/>
            <a:ext cx="3585895" cy="23793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7" name="Picture 3" descr="G:\презентация отчет\встреча с молодежью\1-10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128" y="4150644"/>
            <a:ext cx="3361786" cy="22306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8" name="Picture 4" descr="G:\презентация отчет\встреча с молодежью\1-6(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886194"/>
            <a:ext cx="3585893" cy="23793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407614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71480"/>
            <a:ext cx="8929718" cy="1275608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Лучший муниципальный служащий Ростовской области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12(69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190" y="2000240"/>
            <a:ext cx="3286148" cy="45005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13(35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3929066"/>
            <a:ext cx="4071966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143108" y="5929330"/>
            <a:ext cx="714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место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2071678"/>
            <a:ext cx="4357718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Сазонова Юлия Викторовна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10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0862634"/>
              </p:ext>
            </p:extLst>
          </p:nvPr>
        </p:nvGraphicFramePr>
        <p:xfrm>
          <a:off x="179512" y="404664"/>
          <a:ext cx="8784976" cy="61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8051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1143008"/>
          </a:xfrm>
        </p:spPr>
        <p:txBody>
          <a:bodyPr anchor="t">
            <a:normAutofit fontScale="90000"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Районный конкурс </a:t>
            </a:r>
            <a:b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«Мама, папа, я – спортивная семья»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IMG_20190601_09593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4008824"/>
            <a:ext cx="2995875" cy="261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G_20190601_1001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6699" y="4149132"/>
            <a:ext cx="2840452" cy="2471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-20190602-WA000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8926" y="1643050"/>
            <a:ext cx="3452820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357554" y="4572008"/>
            <a:ext cx="25717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место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Семья Жуковых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9817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3" y="188640"/>
            <a:ext cx="8294914" cy="1296144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b="1" dirty="0" smtClean="0">
                <a:latin typeface="Georgia" pitchFamily="18" charset="0"/>
              </a:rPr>
              <a:t>Футбольный турнир памяти Гонтарева Н.А.</a:t>
            </a:r>
            <a:endParaRPr lang="ru-RU" b="1" dirty="0">
              <a:latin typeface="Georgia" pitchFamily="18" charset="0"/>
            </a:endParaRPr>
          </a:p>
        </p:txBody>
      </p:sp>
      <p:pic>
        <p:nvPicPr>
          <p:cNvPr id="4" name="Рисунок 3" descr="IMG_20190921_214030_resized_20190923_0145052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88" y="1928802"/>
            <a:ext cx="3180459" cy="2786082"/>
          </a:xfrm>
          <a:prstGeom prst="ellipse">
            <a:avLst/>
          </a:prstGeom>
        </p:spPr>
      </p:pic>
      <p:pic>
        <p:nvPicPr>
          <p:cNvPr id="6" name="Рисунок 5" descr="IMG_20190921_215645_resized_20190923_01450350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000240"/>
            <a:ext cx="2309812" cy="2665523"/>
          </a:xfrm>
          <a:prstGeom prst="round2DiagRect">
            <a:avLst/>
          </a:prstGeom>
        </p:spPr>
      </p:pic>
      <p:pic>
        <p:nvPicPr>
          <p:cNvPr id="7" name="Рисунок 6" descr="IMG_20190921_214544_resized_20190923_01445793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6524" y="4929198"/>
            <a:ext cx="3127475" cy="1776406"/>
          </a:xfrm>
          <a:prstGeom prst="round2SameRect">
            <a:avLst/>
          </a:prstGeom>
        </p:spPr>
      </p:pic>
      <p:pic>
        <p:nvPicPr>
          <p:cNvPr id="8" name="Рисунок 7" descr="IMG_20190921_220132_resized_20190923_01450075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2198" y="2143116"/>
            <a:ext cx="2762269" cy="2071702"/>
          </a:xfrm>
          <a:prstGeom prst="round2DiagRect">
            <a:avLst/>
          </a:prstGeom>
        </p:spPr>
      </p:pic>
      <p:pic>
        <p:nvPicPr>
          <p:cNvPr id="9" name="Рисунок 8" descr="IMG_20190921_220418_resized_20190923_014458601.jpg"/>
          <p:cNvPicPr>
            <a:picLocks noChangeAspect="1"/>
          </p:cNvPicPr>
          <p:nvPr/>
        </p:nvPicPr>
        <p:blipFill>
          <a:blip r:embed="rId6"/>
          <a:srcRect t="22999"/>
          <a:stretch>
            <a:fillRect/>
          </a:stretch>
        </p:blipFill>
        <p:spPr>
          <a:xfrm>
            <a:off x="142844" y="4857760"/>
            <a:ext cx="2715855" cy="1785926"/>
          </a:xfrm>
          <a:prstGeom prst="round2SameRect">
            <a:avLst/>
          </a:prstGeom>
        </p:spPr>
      </p:pic>
      <p:pic>
        <p:nvPicPr>
          <p:cNvPr id="11" name="Рисунок 10" descr="IMG_20190921_220655_resized_20190923_014501850.jpg"/>
          <p:cNvPicPr>
            <a:picLocks noChangeAspect="1"/>
          </p:cNvPicPr>
          <p:nvPr/>
        </p:nvPicPr>
        <p:blipFill>
          <a:blip r:embed="rId7"/>
          <a:srcRect l="26000" t="32353" r="14000"/>
          <a:stretch>
            <a:fillRect/>
          </a:stretch>
        </p:blipFill>
        <p:spPr>
          <a:xfrm>
            <a:off x="3214678" y="4929198"/>
            <a:ext cx="2571768" cy="1735922"/>
          </a:xfrm>
          <a:prstGeom prst="round2DiagRect">
            <a:avLst/>
          </a:prstGeom>
        </p:spPr>
      </p:pic>
    </p:spTree>
    <p:extLst>
      <p:ext uri="{BB962C8B-B14F-4D97-AF65-F5344CB8AC3E}">
        <p14:creationId xmlns:p14="http://schemas.microsoft.com/office/powerpoint/2010/main" val="52447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63368"/>
            <a:ext cx="8560637" cy="114300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Футбольный турнир в честь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Щербаченко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Михаила Андреевича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20190509_132412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6" y="2071678"/>
            <a:ext cx="3345663" cy="44608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9842" y="5841373"/>
            <a:ext cx="4857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I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место  ФК «Заря Дона»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6" name="Рисунок 5" descr="20190509_13193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082" y="1781584"/>
            <a:ext cx="4953035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397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797152"/>
            <a:ext cx="8054280" cy="222518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latin typeface="Georgia" pitchFamily="18" charset="0"/>
              </a:rPr>
              <a:t>Кубок Федерации </a:t>
            </a:r>
            <a:br>
              <a:rPr lang="ru-RU" sz="4000" b="1" dirty="0" smtClean="0">
                <a:latin typeface="Georgia" pitchFamily="18" charset="0"/>
              </a:rPr>
            </a:br>
            <a:r>
              <a:rPr lang="ru-RU" sz="4000" b="1" dirty="0" smtClean="0">
                <a:latin typeface="Georgia" pitchFamily="18" charset="0"/>
              </a:rPr>
              <a:t>ФК п. Новоперсиановка</a:t>
            </a:r>
            <a:endParaRPr lang="ru-RU" sz="4000" b="1" dirty="0">
              <a:latin typeface="Georgia" pitchFamily="18" charset="0"/>
            </a:endParaRPr>
          </a:p>
        </p:txBody>
      </p:sp>
      <p:pic>
        <p:nvPicPr>
          <p:cNvPr id="3" name="Рисунок 2" descr="8(61).jpg"/>
          <p:cNvPicPr>
            <a:picLocks noChangeAspect="1"/>
          </p:cNvPicPr>
          <p:nvPr/>
        </p:nvPicPr>
        <p:blipFill>
          <a:blip r:embed="rId2"/>
          <a:srcRect t="3875" r="36500" b="8375"/>
          <a:stretch>
            <a:fillRect/>
          </a:stretch>
        </p:blipFill>
        <p:spPr>
          <a:xfrm>
            <a:off x="500034" y="332656"/>
            <a:ext cx="2287527" cy="4357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9(5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802" y="332656"/>
            <a:ext cx="5405442" cy="42378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4023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  <a:effectLst/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Активное долголетие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i (5)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85720" y="2214554"/>
            <a:ext cx="4692556" cy="3786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Содержимое 5" descr="i (6).jpg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5364088" y="1484784"/>
            <a:ext cx="2314374" cy="34750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0209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72227"/>
            <a:ext cx="8856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Дизайн-проект сквера в х.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Яново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-Грушевский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Валя\Desktop\яново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39"/>
          <a:stretch/>
        </p:blipFill>
        <p:spPr bwMode="auto">
          <a:xfrm>
            <a:off x="467544" y="476673"/>
            <a:ext cx="8280920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051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72227"/>
            <a:ext cx="8856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Дизайн-проект сквера в п.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Новоперсиановка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(программа «Формирование комфортной городской среды»)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Валя\Desktop\новоперс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8280920" cy="574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578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3"/>
          <p:cNvSpPr txBox="1">
            <a:spLocks/>
          </p:cNvSpPr>
          <p:nvPr/>
        </p:nvSpPr>
        <p:spPr>
          <a:xfrm>
            <a:off x="683568" y="731520"/>
            <a:ext cx="8136904" cy="55778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Georgia" pitchFamily="18" charset="0"/>
              <a:buNone/>
            </a:pPr>
            <a:r>
              <a:rPr lang="ru-RU" sz="33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на 2020 год:</a:t>
            </a:r>
          </a:p>
          <a:p>
            <a:pPr algn="just">
              <a:buClrTx/>
              <a:buFontTx/>
              <a:buChar char="-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стабильность поступления доходных источников;</a:t>
            </a:r>
          </a:p>
          <a:p>
            <a:pPr algn="just">
              <a:buClrTx/>
              <a:buFontTx/>
              <a:buChar char="-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 оптимизировать расходы;</a:t>
            </a:r>
          </a:p>
          <a:p>
            <a:pPr algn="just">
              <a:buClrTx/>
              <a:buFontTx/>
              <a:buChar char="-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улучшить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проводимых мероприятий учреждениями культуры, задействовать все ресурсы и возможности учреждений, чтобы увеличить число оказываемых услуг населению.</a:t>
            </a:r>
          </a:p>
          <a:p>
            <a:pPr algn="just">
              <a:buClrTx/>
              <a:buFontTx/>
              <a:buChar char="-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открывать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малые предприятия и создавать новые рабочие места.</a:t>
            </a:r>
          </a:p>
          <a:p>
            <a:pPr algn="just">
              <a:buClrTx/>
              <a:buFontTx/>
              <a:buChar char="-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активизировать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среди населения по благоустройству прилегающей территории к домовладению;</a:t>
            </a:r>
          </a:p>
          <a:p>
            <a:pPr algn="just">
              <a:buClrTx/>
              <a:buFontTx/>
              <a:buChar char="-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стабильность в работе учреждений соцкультбыта, каждый житель должен своевременно получить ту или иную услугу. </a:t>
            </a:r>
          </a:p>
          <a:p>
            <a:pPr marL="45720" indent="0">
              <a:buFont typeface="Georgia" pitchFamily="18" charset="0"/>
              <a:buNone/>
            </a:pP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48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683568" y="731520"/>
            <a:ext cx="8136904" cy="5577800"/>
          </a:xfrm>
        </p:spPr>
        <p:txBody>
          <a:bodyPr>
            <a:normAutofit fontScale="77500" lnSpcReduction="20000"/>
          </a:bodyPr>
          <a:lstStyle/>
          <a:p>
            <a:pPr marL="45720" indent="0" algn="just">
              <a:buNone/>
            </a:pPr>
            <a:r>
              <a:rPr lang="ru-RU" sz="3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Планы инвестиционной деятельности на 2020 год:</a:t>
            </a:r>
          </a:p>
          <a:p>
            <a:pPr marL="45720" indent="0" algn="just">
              <a:buNone/>
            </a:pP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Tx/>
              <a:buFontTx/>
              <a:buChar char="-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установка модульного здания врачебной амбулатории, оснащенной мебелью и оборудованием в сл. Красюковская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buClrTx/>
              <a:buFontTx/>
              <a:buChar char="-"/>
            </a:pP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ТнВ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"Белобородов и </a:t>
            </a:r>
            <a:r>
              <a:rPr 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Теплянский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", приобретение техники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buClrTx/>
              <a:buFontTx/>
              <a:buChar char="-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"Донская степь", приобретение техники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buClrTx/>
              <a:buFontTx/>
              <a:buChar char="-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"РЗУП" модернизация производства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buClrTx/>
              <a:buFontTx/>
              <a:buChar char="-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Реконструкция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 незавершенного строительства школы и детского сада в х. </a:t>
            </a:r>
            <a:r>
              <a:rPr 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Яново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-Грушевский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buClrTx/>
              <a:buFontTx/>
              <a:buChar char="-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асфальтобетонного завода в п. </a:t>
            </a:r>
            <a:r>
              <a:rPr 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Новоперсиановка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buClrTx/>
              <a:buFontTx/>
              <a:buChar char="-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станции технического обслуживания  (СТО) в п. </a:t>
            </a:r>
            <a:r>
              <a:rPr 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Новоперсиановка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ул. Автодорожная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32; </a:t>
            </a:r>
          </a:p>
          <a:p>
            <a:pPr algn="just">
              <a:buClrTx/>
              <a:buFontTx/>
              <a:buChar char="-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Комплексная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застройка в сл. Красюковская (селекционный центр).</a:t>
            </a:r>
          </a:p>
          <a:p>
            <a:pPr marL="45720" indent="0">
              <a:buNone/>
            </a:pP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23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988840"/>
            <a:ext cx="8136903" cy="3744416"/>
          </a:xfrm>
        </p:spPr>
        <p:txBody>
          <a:bodyPr/>
          <a:lstStyle/>
          <a:p>
            <a:pPr marL="0" indent="0" algn="ctr">
              <a:buNone/>
            </a:pPr>
            <a:r>
              <a:rPr lang="ru-RU" sz="6600" dirty="0" smtClean="0">
                <a:effectLst/>
              </a:rPr>
              <a:t>БЛАГОДАРИМ  ЗА ВНИМАНИЕ!</a:t>
            </a:r>
            <a:endParaRPr lang="ru-RU" sz="66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535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5603963"/>
              </p:ext>
            </p:extLst>
          </p:nvPr>
        </p:nvGraphicFramePr>
        <p:xfrm>
          <a:off x="323528" y="476672"/>
          <a:ext cx="8352928" cy="61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0972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51520" y="404664"/>
            <a:ext cx="8784976" cy="1224136"/>
          </a:xfrm>
        </p:spPr>
        <p:txBody>
          <a:bodyPr>
            <a:normAutofit/>
          </a:bodyPr>
          <a:lstStyle/>
          <a:p>
            <a:pPr algn="ctr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динамики среднемесячной заработной платы на предприятиях Красюковского сельского поселения за 2018-2019 гг.</a:t>
            </a:r>
            <a:r>
              <a:rPr lang="ru-RU" sz="2200" dirty="0" smtClean="0"/>
              <a:t> </a:t>
            </a:r>
            <a:endParaRPr lang="ru-RU" sz="22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384704"/>
              </p:ext>
            </p:extLst>
          </p:nvPr>
        </p:nvGraphicFramePr>
        <p:xfrm>
          <a:off x="755576" y="1583998"/>
          <a:ext cx="7488831" cy="4509297"/>
        </p:xfrm>
        <a:graphic>
          <a:graphicData uri="http://schemas.openxmlformats.org/drawingml/2006/table">
            <a:tbl>
              <a:tblPr/>
              <a:tblGrid>
                <a:gridCol w="4071691"/>
                <a:gridCol w="1139047"/>
                <a:gridCol w="1050416"/>
                <a:gridCol w="1227677"/>
              </a:tblGrid>
              <a:tr h="50103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предприятия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Сумма, руб. 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роста,%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0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2018 год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2019 год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103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ООО "Заря Дона"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32 775 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37 420 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114,2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03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ООО "Донская степь"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34 225 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35 845 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104,7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03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ТнВ "Белобородов и Теплянский"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28 676 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34 221 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119,3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03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ООО "РЗУП"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24 766 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25 334 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102,3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03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ООО "ССЦ Ростовский"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20 600 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20 970 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101,8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0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МП "Специализированная служба по вопросам похоронного дела"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10 298 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12 964 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125,9</a:t>
                      </a:r>
                    </a:p>
                  </a:txBody>
                  <a:tcPr marL="5621" marR="5621" marT="5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590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4680520" cy="6048672"/>
          </a:xfrm>
        </p:spPr>
        <p:txBody>
          <a:bodyPr/>
          <a:lstStyle/>
          <a:p>
            <a:pPr marL="0" indent="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Всего за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2019 год  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создано 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80 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новых рабочих мест, в том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числе:</a:t>
            </a:r>
            <a:b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- 42 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 счет создания новых субъектов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бизнеса; </a:t>
            </a:r>
            <a:b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ООО 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Донпончик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» - 25 мест;</a:t>
            </a:r>
            <a:b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- АЗС  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«Лукойл» - 7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мест;</a:t>
            </a:r>
            <a:b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ООО 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«Экология» -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4 места;</a:t>
            </a:r>
            <a:b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ИП Егоров Э.В. 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- 2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места.</a:t>
            </a:r>
            <a:b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1\Desktop\ОБМЕН\СазоноваЮВ\отчт главы 2019 год\фотки\IMG-20200204-WA00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082" b="33729"/>
          <a:stretch/>
        </p:blipFill>
        <p:spPr bwMode="auto">
          <a:xfrm>
            <a:off x="4983728" y="-108024"/>
            <a:ext cx="3979720" cy="21855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1\Desktop\ОБМЕН\СазоноваЮВ\отчт главы 2019 год\фотки\IMG-20200204-WA00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418" y="1484784"/>
            <a:ext cx="1566174" cy="2088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1\Desktop\ОБМЕН\СазоноваЮВ\отчт главы 2019 год\фотки\IMG-20200204-WA005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0" b="20106"/>
          <a:stretch/>
        </p:blipFill>
        <p:spPr bwMode="auto">
          <a:xfrm>
            <a:off x="4535029" y="3739650"/>
            <a:ext cx="4102694" cy="26642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1\Desktop\ОБМЕН\СазоноваЮВ\отчт главы 2019 год\фотки\IMG-20200204-WA003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19" t="13729" r="719" b="21585"/>
          <a:stretch/>
        </p:blipFill>
        <p:spPr bwMode="auto">
          <a:xfrm>
            <a:off x="6300192" y="2114175"/>
            <a:ext cx="2147177" cy="18519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753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1769895"/>
              </p:ext>
            </p:extLst>
          </p:nvPr>
        </p:nvGraphicFramePr>
        <p:xfrm>
          <a:off x="116260" y="332656"/>
          <a:ext cx="9027740" cy="6336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8333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аля\Desktop\отчт главы 2019 год\фотки\техника\IMG-20200205-WA00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8858" y="49"/>
            <a:ext cx="2970330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Валя\Desktop\отчт главы 2019 год\фотки\техника\IMG-20200205-WA00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943382"/>
            <a:ext cx="3218661" cy="3811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4680520" cy="6048672"/>
          </a:xfrm>
        </p:spPr>
        <p:txBody>
          <a:bodyPr/>
          <a:lstStyle/>
          <a:p>
            <a:pPr marL="0" indent="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Наибольшие </a:t>
            </a: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инвестиции были направлены в сферу сельского 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хозяйства на </a:t>
            </a: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приобретение техники и сельхозинвентаря 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– 73,7 млн. 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руб. следующими субъектами:</a:t>
            </a:r>
            <a:b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ООО </a:t>
            </a:r>
            <a:r>
              <a:rPr lang="ru-RU" sz="20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"Заря 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Дона",</a:t>
            </a:r>
            <a:r>
              <a:rPr lang="ru-RU" sz="20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ТнВ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"Белобородов и </a:t>
            </a:r>
            <a:r>
              <a:rPr lang="ru-RU" sz="2000" b="0" dirty="0" err="1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еплянский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", </a:t>
            </a:r>
            <a:b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ИП </a:t>
            </a:r>
            <a:r>
              <a:rPr lang="ru-RU" sz="20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Глава 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КФХ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Свитальский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В.В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., </a:t>
            </a:r>
            <a:b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ИП Глава КФХ </a:t>
            </a:r>
            <a:r>
              <a:rPr lang="ru-RU" sz="20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Поморцев В.А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., </a:t>
            </a:r>
            <a:b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ИП </a:t>
            </a:r>
            <a:r>
              <a:rPr lang="ru-RU" sz="20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Глава 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КФХ Погодин В.Н., </a:t>
            </a:r>
            <a:b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ИП </a:t>
            </a:r>
            <a:r>
              <a:rPr lang="ru-RU" sz="20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Глава КФХ 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Калинин Р.Г., </a:t>
            </a:r>
            <a:b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ИП </a:t>
            </a:r>
            <a:r>
              <a:rPr lang="ru-RU" sz="20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Глава КФХ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Хузуну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С.И.</a:t>
            </a:r>
            <a:r>
              <a:rPr lang="ru-RU" sz="20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987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Валя\Desktop\отчт главы 2019 год\фотки\IMG-20200204-WA0028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6632"/>
            <a:ext cx="6912768" cy="32763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Валя\Desktop\отчт главы 2019 год\фотки\IMG-20200204-WA003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244660"/>
            <a:ext cx="3888431" cy="32165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Валя\Desktop\отчт главы 2019 год\фотки\IMG-20200204-WA003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43979"/>
            <a:ext cx="4104455" cy="319235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830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782</TotalTime>
  <Words>700</Words>
  <Application>Microsoft Office PowerPoint</Application>
  <PresentationFormat>Экран (4:3)</PresentationFormat>
  <Paragraphs>130</Paragraphs>
  <Slides>39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Воздушный поток</vt:lpstr>
      <vt:lpstr>Отчет Главы Администрации Красюковского сельского поселения об итогах работы за 2019год</vt:lpstr>
      <vt:lpstr>Презентация PowerPoint</vt:lpstr>
      <vt:lpstr>Презентация PowerPoint</vt:lpstr>
      <vt:lpstr>Презентация PowerPoint</vt:lpstr>
      <vt:lpstr>Презентация PowerPoint</vt:lpstr>
      <vt:lpstr>Всего за  2019 год  создано  80 новых рабочих мест, в том числе:  - 42 за счет создания новых субъектов бизнеса;  - ООО «Донпончик» - 25 мест;  - АЗС  «Лукойл» - 7 мест; - ООО «Экология» - 4 места; - ИП Егоров Э.В. - 2 места.  </vt:lpstr>
      <vt:lpstr>Презентация PowerPoint</vt:lpstr>
      <vt:lpstr>Наибольшие инвестиции были направлены в сферу сельского хозяйства на приобретение техники и сельхозинвентаря  – 73,7 млн. руб. следующими субъектами: - ООО "Заря Дона", -ТнВ "Белобородов и Теплянский",  - ИП Глава КФХ Свитальский В.В.,  - ИП Глава КФХ Поморцев В.А.,  - ИП Глава КФХ Погодин В.Н.,  - ИП Глава КФХ Калинин Р.Г.,  - ИП Глава КФХ Хузуну С.И.   </vt:lpstr>
      <vt:lpstr>Презентация PowerPoint</vt:lpstr>
      <vt:lpstr>Работа с налогоплательщиками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Субботники</vt:lpstr>
      <vt:lpstr>Презентация PowerPoint</vt:lpstr>
      <vt:lpstr>Командно-штабные учения</vt:lpstr>
      <vt:lpstr>«Обеспечение качественными жилищно-коммунальными услугами населения» </vt:lpstr>
      <vt:lpstr>ЮНАРМИЯ  МБОУ СОШ №62</vt:lpstr>
      <vt:lpstr>Презентация PowerPoint</vt:lpstr>
      <vt:lpstr>Презентация PowerPoint</vt:lpstr>
      <vt:lpstr>Презентация PowerPoint</vt:lpstr>
      <vt:lpstr>Экологические акции</vt:lpstr>
      <vt:lpstr>«Развитие культуры» </vt:lpstr>
      <vt:lpstr>Акция «Собери ребенка в школу»</vt:lpstr>
      <vt:lpstr>Доска почета</vt:lpstr>
      <vt:lpstr>Встреча Главы Администрации Октябрьского района с молодежью</vt:lpstr>
      <vt:lpstr>Лучший муниципальный служащий Ростовской области</vt:lpstr>
      <vt:lpstr>Районный конкурс  «Мама, папа, я – спортивная семья»</vt:lpstr>
      <vt:lpstr>Футбольный турнир памяти Гонтарева Н.А.</vt:lpstr>
      <vt:lpstr>Футбольный турнир в честь Щербаченко Михаила Андреевича</vt:lpstr>
      <vt:lpstr>Кубок Федерации  ФК п. Новоперсиановка</vt:lpstr>
      <vt:lpstr>Активное долголетие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БЛАГОДАРИМ 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Валя</dc:creator>
  <cp:lastModifiedBy>Валя</cp:lastModifiedBy>
  <cp:revision>71</cp:revision>
  <dcterms:created xsi:type="dcterms:W3CDTF">2020-02-05T05:05:36Z</dcterms:created>
  <dcterms:modified xsi:type="dcterms:W3CDTF">2020-02-10T05:47:34Z</dcterms:modified>
</cp:coreProperties>
</file>